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7"/>
      <c:hPercent val="111"/>
      <c:rotY val="29"/>
      <c:depthPercent val="31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Mai</c:v>
                </c:pt>
                <c:pt idx="2">
                  <c:v>Juni</c:v>
                </c:pt>
                <c:pt idx="3">
                  <c:v>Juli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27.000000</c:v>
                </c:pt>
                <c:pt idx="1">
                  <c:v>36.000000</c:v>
                </c:pt>
                <c:pt idx="2">
                  <c:v>63.000000</c:v>
                </c:pt>
                <c:pt idx="3">
                  <c:v>143.000000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Mai</c:v>
                </c:pt>
                <c:pt idx="2">
                  <c:v>Juni</c:v>
                </c:pt>
                <c:pt idx="3">
                  <c:v>Juli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80.000000</c:v>
                </c:pt>
                <c:pt idx="3">
                  <c:v>48.000000</c:v>
                </c:pt>
              </c:numCache>
            </c:numRef>
          </c:val>
          <c:shape val="box"/>
        </c:ser>
        <c:gapWidth val="40"/>
        <c:gapDepth val="150"/>
        <c:shape val="box"/>
        <c:axId val="2094734552"/>
        <c:axId val="2094734553"/>
        <c:axId val="2094734554"/>
      </c:bar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32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32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2"/>
        <c:crosses val="autoZero"/>
        <c:crossBetween val="between"/>
        <c:majorUnit val="50"/>
        <c:minorUnit val="2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30"/>
      <c:hPercent val="44"/>
      <c:rotY val="12"/>
      <c:depthPercent val="66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line3D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effectLst>
              <a:outerShdw sx="100000" sy="100000" kx="0" ky="0" algn="tl" rotWithShape="1" blurRad="63500" dist="38100" dir="7800000">
                <a:srgbClr val="000000">
                  <a:alpha val="50000"/>
                </a:srgbClr>
              </a:outerShdw>
            </a:effectLst>
            <a:sp3d prstMaterial="matte"/>
          </c:spPr>
          <c:marker>
            <c:symbol val="circle"/>
            <c:size val="5"/>
            <c:spPr>
              <a:solidFill>
                <a:srgbClr val="FFFFFF"/>
              </a:solidFill>
              <a:ln w="76200" cap="flat">
                <a:solidFill>
                  <a:schemeClr val="accent1">
                    <a:satOff val="-3355"/>
                    <a:lumOff val="26614"/>
                  </a:schemeClr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000000"/>
                    </a:solidFill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Mai</c:v>
                </c:pt>
                <c:pt idx="2">
                  <c:v>Juni</c:v>
                </c:pt>
                <c:pt idx="3">
                  <c:v>Juli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blipFill rotWithShape="1">
              <a:blip r:embed="rId3"/>
              <a:srcRect l="0" t="0" r="0" b="0"/>
              <a:stretch>
                <a:fillRect/>
              </a:stretch>
            </a:blipFill>
            <a:effectLst>
              <a:outerShdw sx="100000" sy="100000" kx="0" ky="0" algn="tl" rotWithShape="1" blurRad="63500" dist="38100" dir="7800000">
                <a:srgbClr val="000000">
                  <a:alpha val="50000"/>
                </a:srgbClr>
              </a:outerShdw>
            </a:effectLst>
            <a:sp3d prstMaterial="matte"/>
          </c:spPr>
          <c:marker>
            <c:symbol val="circle"/>
            <c:size val="5"/>
            <c:spPr>
              <a:solidFill>
                <a:srgbClr val="FFFFFF"/>
              </a:solidFill>
              <a:ln w="76200" cap="flat">
                <a:solidFill>
                  <a:schemeClr val="accent2">
                    <a:hueOff val="-2473792"/>
                    <a:satOff val="-50209"/>
                    <a:lumOff val="23543"/>
                  </a:schemeClr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000000"/>
                    </a:solidFill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Mai</c:v>
                </c:pt>
                <c:pt idx="2">
                  <c:v>Juni</c:v>
                </c:pt>
                <c:pt idx="3">
                  <c:v>Juli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  <c:smooth val="0"/>
        </c:ser>
        <c:gapDepth val="150"/>
        <c:axId val="2094734552"/>
        <c:axId val="2094734553"/>
        <c:axId val="2094734554"/>
      </c:line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32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32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2094734553"/>
        <c:crosses val="autoZero"/>
        <c:tickLblSkip val="1"/>
      </c:serAx>
      <c:spPr>
        <a:solidFill>
          <a:schemeClr val="accent5">
            <a:hueOff val="-444211"/>
            <a:satOff val="-14915"/>
            <a:lumOff val="22857"/>
          </a:schemeClr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www.adelconsult.com" TargetMode="Externa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www.adelconsult.com" TargetMode="Externa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www.adelconsult.com" TargetMode="Externa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www.adelconsult.com" TargetMode="Externa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www.adelconsult.com" TargetMode="Externa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www.adelconsult.com" TargetMode="Externa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www.adelconsult.com" TargetMode="Externa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www.adelconsult.com" TargetMode="Externa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www.adelconsult.com" TargetMode="Externa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6" name="nugge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339" y="12707540"/>
            <a:ext cx="839341" cy="78579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7" name="Shape 17"/>
          <p:cNvSpPr/>
          <p:nvPr/>
        </p:nvSpPr>
        <p:spPr>
          <a:xfrm>
            <a:off x="7999861" y="12729765"/>
            <a:ext cx="7423388" cy="590557"/>
          </a:xfrm>
          <a:prstGeom prst="rect">
            <a:avLst/>
          </a:prstGeom>
          <a:gradFill>
            <a:gsLst>
              <a:gs pos="0">
                <a:srgbClr val="FBFBFB"/>
              </a:gs>
              <a:gs pos="60702">
                <a:srgbClr val="DDDDDD"/>
              </a:gs>
              <a:gs pos="100000">
                <a:srgbClr val="BEBEBE"/>
              </a:gs>
            </a:gsLst>
            <a:lin ang="5400000"/>
          </a:gradFill>
          <a:ln w="635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rPr b="1">
                <a:latin typeface="Helvetica"/>
                <a:ea typeface="Helvetica"/>
                <a:cs typeface="Helvetica"/>
                <a:sym typeface="Helvetica"/>
                <a:hlinkClick r:id="rId3" invalidUrl="" action="" tgtFrame="" tooltip="" history="1" highlightClick="0" endSnd="0"/>
              </a:rPr>
              <a:t>www.adelconsult.com</a:t>
            </a:r>
            <a:r>
              <a:t> /  Raymond Treß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xfrm>
            <a:off x="22202192" y="12795638"/>
            <a:ext cx="1340967" cy="584201"/>
          </a:xfrm>
          <a:prstGeom prst="rect">
            <a:avLst/>
          </a:prstGeom>
        </p:spPr>
        <p:txBody>
          <a:bodyPr wrap="square"/>
          <a:lstStyle>
            <a:lvl1pPr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–Christian Bauer</a:t>
            </a:r>
          </a:p>
        </p:txBody>
      </p:sp>
      <p:sp>
        <p:nvSpPr>
          <p:cNvPr id="120" name="Shape 120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„Zitat hier eingeben.“ </a:t>
            </a:r>
          </a:p>
        </p:txBody>
      </p:sp>
      <p:grpSp>
        <p:nvGrpSpPr>
          <p:cNvPr id="123" name="Group 123"/>
          <p:cNvGrpSpPr/>
          <p:nvPr/>
        </p:nvGrpSpPr>
        <p:grpSpPr>
          <a:xfrm>
            <a:off x="105339" y="12707540"/>
            <a:ext cx="15327435" cy="785796"/>
            <a:chOff x="0" y="0"/>
            <a:chExt cx="15327433" cy="785795"/>
          </a:xfrm>
        </p:grpSpPr>
        <p:pic>
          <p:nvPicPr>
            <p:cNvPr id="121" name="nugget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839341" cy="785796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sp>
          <p:nvSpPr>
            <p:cNvPr id="122" name="Shape 122"/>
            <p:cNvSpPr/>
            <p:nvPr/>
          </p:nvSpPr>
          <p:spPr>
            <a:xfrm>
              <a:off x="7884997" y="12700"/>
              <a:ext cx="7442437" cy="609607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/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  <a:hlinkClick r:id="rId3" invalidUrl="" action="" tgtFrame="" tooltip="" history="1" highlightClick="0" endSnd="0"/>
                </a:rPr>
                <a:t>www.adelconsult.com</a:t>
              </a:r>
              <a:r>
                <a:t> /  Raymond Treß</a:t>
              </a:r>
            </a:p>
          </p:txBody>
        </p:sp>
      </p:grpSp>
      <p:sp>
        <p:nvSpPr>
          <p:cNvPr id="124" name="Shape 124"/>
          <p:cNvSpPr/>
          <p:nvPr>
            <p:ph type="sldNum" sz="quarter" idx="2"/>
          </p:nvPr>
        </p:nvSpPr>
        <p:spPr>
          <a:xfrm>
            <a:off x="23465231" y="13081000"/>
            <a:ext cx="453238" cy="4699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2" name="Shape 132"/>
          <p:cNvSpPr/>
          <p:nvPr>
            <p:ph type="sldNum" sz="quarter" idx="2"/>
          </p:nvPr>
        </p:nvSpPr>
        <p:spPr>
          <a:xfrm>
            <a:off x="23477931" y="13093700"/>
            <a:ext cx="453238" cy="4699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sldNum" sz="quarter" idx="2"/>
          </p:nvPr>
        </p:nvSpPr>
        <p:spPr>
          <a:xfrm>
            <a:off x="23477931" y="13017500"/>
            <a:ext cx="453238" cy="4699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Vertikal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7" name="Shape 147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Titeltext</a:t>
            </a:r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9" name="Shape 149"/>
          <p:cNvSpPr/>
          <p:nvPr>
            <p:ph type="sldNum" sz="quarter" idx="2"/>
          </p:nvPr>
        </p:nvSpPr>
        <p:spPr>
          <a:xfrm>
            <a:off x="23363631" y="12865488"/>
            <a:ext cx="453238" cy="469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6" name="Shape 26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05339" y="12707540"/>
            <a:ext cx="15327435" cy="785796"/>
            <a:chOff x="0" y="0"/>
            <a:chExt cx="15327433" cy="785795"/>
          </a:xfrm>
        </p:grpSpPr>
        <p:pic>
          <p:nvPicPr>
            <p:cNvPr id="28" name="nugget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839341" cy="785796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sp>
          <p:nvSpPr>
            <p:cNvPr id="29" name="Shape 29"/>
            <p:cNvSpPr/>
            <p:nvPr/>
          </p:nvSpPr>
          <p:spPr>
            <a:xfrm>
              <a:off x="7884997" y="12700"/>
              <a:ext cx="7442437" cy="609607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/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  <a:hlinkClick r:id="rId3" invalidUrl="" action="" tgtFrame="" tooltip="" history="1" highlightClick="0" endSnd="0"/>
                </a:rPr>
                <a:t>www.adelconsult.com</a:t>
              </a:r>
              <a:r>
                <a:t> /  Raymond Treß</a:t>
              </a:r>
            </a:p>
          </p:txBody>
        </p:sp>
      </p:grpSp>
      <p:sp>
        <p:nvSpPr>
          <p:cNvPr id="31" name="Shape 31"/>
          <p:cNvSpPr/>
          <p:nvPr>
            <p:ph type="sldNum" sz="quarter" idx="2"/>
          </p:nvPr>
        </p:nvSpPr>
        <p:spPr>
          <a:xfrm>
            <a:off x="23655731" y="12865488"/>
            <a:ext cx="453238" cy="469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05339" y="12707540"/>
            <a:ext cx="15327435" cy="785796"/>
            <a:chOff x="0" y="0"/>
            <a:chExt cx="15327433" cy="785795"/>
          </a:xfrm>
        </p:grpSpPr>
        <p:pic>
          <p:nvPicPr>
            <p:cNvPr id="39" name="nugget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839341" cy="785796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sp>
          <p:nvSpPr>
            <p:cNvPr id="40" name="Shape 40"/>
            <p:cNvSpPr/>
            <p:nvPr/>
          </p:nvSpPr>
          <p:spPr>
            <a:xfrm>
              <a:off x="7884997" y="12700"/>
              <a:ext cx="7442437" cy="609607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/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  <a:hlinkClick r:id="rId3" invalidUrl="" action="" tgtFrame="" tooltip="" history="1" highlightClick="0" endSnd="0"/>
                </a:rPr>
                <a:t>www.adelconsult.com</a:t>
              </a:r>
              <a:r>
                <a:t> /  Raymond Treß</a:t>
              </a:r>
            </a:p>
          </p:txBody>
        </p:sp>
      </p:grpSp>
      <p:sp>
        <p:nvSpPr>
          <p:cNvPr id="42" name="Shape 42"/>
          <p:cNvSpPr/>
          <p:nvPr>
            <p:ph type="sldNum" sz="quarter" idx="2"/>
          </p:nvPr>
        </p:nvSpPr>
        <p:spPr>
          <a:xfrm>
            <a:off x="23439831" y="12865488"/>
            <a:ext cx="453238" cy="469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Shape 50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Titeltext</a:t>
            </a:r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105339" y="12707540"/>
            <a:ext cx="15327435" cy="785796"/>
            <a:chOff x="0" y="0"/>
            <a:chExt cx="15327433" cy="785795"/>
          </a:xfrm>
        </p:grpSpPr>
        <p:pic>
          <p:nvPicPr>
            <p:cNvPr id="52" name="nugget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839341" cy="785796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sp>
          <p:nvSpPr>
            <p:cNvPr id="53" name="Shape 53"/>
            <p:cNvSpPr/>
            <p:nvPr/>
          </p:nvSpPr>
          <p:spPr>
            <a:xfrm>
              <a:off x="7884997" y="12700"/>
              <a:ext cx="7442437" cy="609607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/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  <a:hlinkClick r:id="rId3" invalidUrl="" action="" tgtFrame="" tooltip="" history="1" highlightClick="0" endSnd="0"/>
                </a:rPr>
                <a:t>www.adelconsult.com</a:t>
              </a:r>
              <a:r>
                <a:t> /  Raymond Treß</a:t>
              </a:r>
            </a:p>
          </p:txBody>
        </p:sp>
      </p:grpSp>
      <p:sp>
        <p:nvSpPr>
          <p:cNvPr id="55" name="Shape 55"/>
          <p:cNvSpPr/>
          <p:nvPr>
            <p:ph type="sldNum" sz="quarter" idx="2"/>
          </p:nvPr>
        </p:nvSpPr>
        <p:spPr>
          <a:xfrm>
            <a:off x="23363631" y="12865488"/>
            <a:ext cx="453238" cy="469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74" name="Group 74"/>
          <p:cNvGrpSpPr/>
          <p:nvPr/>
        </p:nvGrpSpPr>
        <p:grpSpPr>
          <a:xfrm>
            <a:off x="105339" y="12707540"/>
            <a:ext cx="15327435" cy="785796"/>
            <a:chOff x="0" y="0"/>
            <a:chExt cx="15327433" cy="785795"/>
          </a:xfrm>
        </p:grpSpPr>
        <p:pic>
          <p:nvPicPr>
            <p:cNvPr id="72" name="nugget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839341" cy="785796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sp>
          <p:nvSpPr>
            <p:cNvPr id="73" name="Shape 73"/>
            <p:cNvSpPr/>
            <p:nvPr/>
          </p:nvSpPr>
          <p:spPr>
            <a:xfrm>
              <a:off x="7884997" y="12700"/>
              <a:ext cx="7442437" cy="609607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/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  <a:hlinkClick r:id="rId3" invalidUrl="" action="" tgtFrame="" tooltip="" history="1" highlightClick="0" endSnd="0"/>
                </a:rPr>
                <a:t>www.adelconsult.com</a:t>
              </a:r>
              <a:r>
                <a:t> /  Raymond Treß</a:t>
              </a:r>
            </a:p>
          </p:txBody>
        </p:sp>
      </p:grpSp>
      <p:sp>
        <p:nvSpPr>
          <p:cNvPr id="75" name="Shape 75"/>
          <p:cNvSpPr/>
          <p:nvPr>
            <p:ph type="sldNum" sz="quarter" idx="2"/>
          </p:nvPr>
        </p:nvSpPr>
        <p:spPr>
          <a:xfrm>
            <a:off x="23490631" y="12865488"/>
            <a:ext cx="453238" cy="469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84" name="Shape 84"/>
          <p:cNvSpPr/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87" name="Group 87"/>
          <p:cNvGrpSpPr/>
          <p:nvPr/>
        </p:nvGrpSpPr>
        <p:grpSpPr>
          <a:xfrm>
            <a:off x="105339" y="12707540"/>
            <a:ext cx="15327435" cy="785796"/>
            <a:chOff x="0" y="0"/>
            <a:chExt cx="15327433" cy="785795"/>
          </a:xfrm>
        </p:grpSpPr>
        <p:pic>
          <p:nvPicPr>
            <p:cNvPr id="85" name="nugget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839341" cy="785796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sp>
          <p:nvSpPr>
            <p:cNvPr id="86" name="Shape 86"/>
            <p:cNvSpPr/>
            <p:nvPr/>
          </p:nvSpPr>
          <p:spPr>
            <a:xfrm>
              <a:off x="7884997" y="12700"/>
              <a:ext cx="7442437" cy="609607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/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  <a:hlinkClick r:id="rId3" invalidUrl="" action="" tgtFrame="" tooltip="" history="1" highlightClick="0" endSnd="0"/>
                </a:rPr>
                <a:t>www.adelconsult.com</a:t>
              </a:r>
              <a:r>
                <a:t> /  Raymond Treß</a:t>
              </a:r>
            </a:p>
          </p:txBody>
        </p:sp>
      </p:grpSp>
      <p:sp>
        <p:nvSpPr>
          <p:cNvPr id="88" name="Shape 88"/>
          <p:cNvSpPr/>
          <p:nvPr>
            <p:ph type="sldNum" sz="quarter" idx="2"/>
          </p:nvPr>
        </p:nvSpPr>
        <p:spPr>
          <a:xfrm>
            <a:off x="23477931" y="12865488"/>
            <a:ext cx="453238" cy="469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98" name="Group 98"/>
          <p:cNvGrpSpPr/>
          <p:nvPr/>
        </p:nvGrpSpPr>
        <p:grpSpPr>
          <a:xfrm>
            <a:off x="105339" y="12707540"/>
            <a:ext cx="15327435" cy="785796"/>
            <a:chOff x="0" y="0"/>
            <a:chExt cx="15327433" cy="785795"/>
          </a:xfrm>
        </p:grpSpPr>
        <p:pic>
          <p:nvPicPr>
            <p:cNvPr id="96" name="nugget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839341" cy="785796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sp>
          <p:nvSpPr>
            <p:cNvPr id="97" name="Shape 97"/>
            <p:cNvSpPr/>
            <p:nvPr/>
          </p:nvSpPr>
          <p:spPr>
            <a:xfrm>
              <a:off x="7884997" y="12700"/>
              <a:ext cx="7442437" cy="609607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/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  <a:hlinkClick r:id="rId3" invalidUrl="" action="" tgtFrame="" tooltip="" history="1" highlightClick="0" endSnd="0"/>
                </a:rPr>
                <a:t>www.adelconsult.com</a:t>
              </a:r>
              <a:r>
                <a:t> /  Raymond Treß</a:t>
              </a:r>
            </a:p>
          </p:txBody>
        </p:sp>
      </p:grpSp>
      <p:sp>
        <p:nvSpPr>
          <p:cNvPr id="99" name="Shape 99"/>
          <p:cNvSpPr/>
          <p:nvPr>
            <p:ph type="sldNum" sz="quarter" idx="2"/>
          </p:nvPr>
        </p:nvSpPr>
        <p:spPr>
          <a:xfrm>
            <a:off x="23477931" y="13017500"/>
            <a:ext cx="453238" cy="4699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7" name="Shape 107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8" name="Shape 108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grpSp>
        <p:nvGrpSpPr>
          <p:cNvPr id="111" name="Group 111"/>
          <p:cNvGrpSpPr/>
          <p:nvPr/>
        </p:nvGrpSpPr>
        <p:grpSpPr>
          <a:xfrm>
            <a:off x="105339" y="12707540"/>
            <a:ext cx="15327435" cy="785796"/>
            <a:chOff x="0" y="0"/>
            <a:chExt cx="15327433" cy="785795"/>
          </a:xfrm>
        </p:grpSpPr>
        <p:pic>
          <p:nvPicPr>
            <p:cNvPr id="109" name="nugget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839341" cy="785796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sp>
          <p:nvSpPr>
            <p:cNvPr id="110" name="Shape 110"/>
            <p:cNvSpPr/>
            <p:nvPr/>
          </p:nvSpPr>
          <p:spPr>
            <a:xfrm>
              <a:off x="7884997" y="12700"/>
              <a:ext cx="7442437" cy="609607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/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  <a:hlinkClick r:id="rId3" invalidUrl="" action="" tgtFrame="" tooltip="" history="1" highlightClick="0" endSnd="0"/>
                </a:rPr>
                <a:t>www.adelconsult.com</a:t>
              </a:r>
              <a:r>
                <a:t> /  Raymond Treß</a:t>
              </a:r>
            </a:p>
          </p:txBody>
        </p:sp>
      </p:grpSp>
      <p:sp>
        <p:nvSpPr>
          <p:cNvPr id="112" name="Shape 112"/>
          <p:cNvSpPr/>
          <p:nvPr>
            <p:ph type="sldNum" sz="quarter" idx="2"/>
          </p:nvPr>
        </p:nvSpPr>
        <p:spPr>
          <a:xfrm>
            <a:off x="23503331" y="13068300"/>
            <a:ext cx="453238" cy="4699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hyperlink" Target="http://www.adelconsult.com" TargetMode="Externa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5339" y="12707540"/>
            <a:ext cx="15327435" cy="785796"/>
            <a:chOff x="0" y="0"/>
            <a:chExt cx="15327433" cy="785795"/>
          </a:xfrm>
        </p:grpSpPr>
        <p:pic>
          <p:nvPicPr>
            <p:cNvPr id="3" name="nugge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839341" cy="785796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sp>
          <p:nvSpPr>
            <p:cNvPr id="4" name="Shape 4"/>
            <p:cNvSpPr/>
            <p:nvPr/>
          </p:nvSpPr>
          <p:spPr>
            <a:xfrm>
              <a:off x="7884997" y="12700"/>
              <a:ext cx="7442437" cy="609607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/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  <a:hlinkClick r:id="rId4" invalidUrl="" action="" tgtFrame="" tooltip="" history="1" highlightClick="0" endSnd="0"/>
                </a:rPr>
                <a:t>www.adelconsult.com</a:t>
              </a:r>
              <a:r>
                <a:t> /  Raymond Treß</a:t>
              </a:r>
            </a:p>
          </p:txBody>
        </p:sp>
      </p:grpSp>
      <p:sp>
        <p:nvSpPr>
          <p:cNvPr id="6" name="Shape 6"/>
          <p:cNvSpPr/>
          <p:nvPr>
            <p:ph type="sldNum" sz="quarter" idx="2"/>
          </p:nvPr>
        </p:nvSpPr>
        <p:spPr>
          <a:xfrm>
            <a:off x="23427131" y="12865488"/>
            <a:ext cx="453238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hyperlink" Target="mailto:ray@adelconsult.com?subject=HighGraph" TargetMode="External"/><Relationship Id="rId5" Type="http://schemas.openxmlformats.org/officeDocument/2006/relationships/hyperlink" Target="http://www.adelconsult.com" TargetMode="External"/><Relationship Id="rId6" Type="http://schemas.openxmlformats.org/officeDocument/2006/relationships/hyperlink" Target="http://www.raymondtress.com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highcharts.com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chart" Target="../charts/chart2.xml"/><Relationship Id="rId5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RaySegelt_mittel.jpg"/>
          <p:cNvPicPr>
            <a:picLocks noChangeAspect="1"/>
          </p:cNvPicPr>
          <p:nvPr/>
        </p:nvPicPr>
        <p:blipFill>
          <a:blip r:embed="rId2">
            <a:extLst/>
          </a:blip>
          <a:srcRect l="0" t="6678" r="0" b="6678"/>
          <a:stretch>
            <a:fillRect/>
          </a:stretch>
        </p:blipFill>
        <p:spPr>
          <a:xfrm>
            <a:off x="12115690" y="1104900"/>
            <a:ext cx="9525001" cy="11506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200">
                <a:solidFill>
                  <a:srgbClr val="53585F"/>
                </a:solidFill>
              </a:defRPr>
            </a:lvl1pPr>
          </a:lstStyle>
          <a:p>
            <a:pPr/>
            <a:r>
              <a:t>OMNIS goes HighCharts</a:t>
            </a:r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prstGeom prst="rect">
            <a:avLst/>
          </a:prstGeom>
          <a:blipFill>
            <a:blip r:embed="rId3"/>
          </a:blipFill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Raymond Tress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Ädelfors Consult AB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Sweden</a:t>
            </a:r>
          </a:p>
          <a:p>
            <a:pPr>
              <a:defRPr sz="3200">
                <a:solidFill>
                  <a:srgbClr val="FFFFFF"/>
                </a:solidFill>
              </a:defRPr>
            </a:p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u="sng">
                <a:hlinkClick r:id="rId4" invalidUrl="" action="" tgtFrame="" tooltip="" history="1" highlightClick="0" endSnd="0"/>
              </a:rPr>
              <a:t>ray@adelconsult.com</a:t>
            </a:r>
          </a:p>
          <a:p>
            <a:pPr>
              <a:defRPr sz="3200">
                <a:solidFill>
                  <a:srgbClr val="FFFFFF"/>
                </a:solidFill>
              </a:defRPr>
            </a:p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u="sng">
                <a:hlinkClick r:id="rId5" invalidUrl="" action="" tgtFrame="" tooltip="" history="1" highlightClick="0" endSnd="0"/>
              </a:rPr>
              <a:t>www.adelconsult.com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u="sng">
                <a:hlinkClick r:id="rId6" invalidUrl="" action="" tgtFrame="" tooltip="" history="1" highlightClick="0" endSnd="0"/>
              </a:rPr>
              <a:t>www.raymondtress.com</a:t>
            </a:r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xfrm>
            <a:off x="23448365" y="12865488"/>
            <a:ext cx="283770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xfrm>
            <a:off x="3213100" y="952500"/>
            <a:ext cx="21005800" cy="2286000"/>
          </a:xfrm>
          <a:prstGeom prst="rect">
            <a:avLst/>
          </a:prstGeom>
        </p:spPr>
        <p:txBody>
          <a:bodyPr/>
          <a:lstStyle/>
          <a:p>
            <a:pPr/>
            <a:r>
              <a:t>Client/Server communikation</a:t>
            </a:r>
          </a:p>
        </p:txBody>
      </p:sp>
      <p:sp>
        <p:nvSpPr>
          <p:cNvPr id="216" name="Shape 21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29" name="Group 229"/>
          <p:cNvGrpSpPr/>
          <p:nvPr/>
        </p:nvGrpSpPr>
        <p:grpSpPr>
          <a:xfrm>
            <a:off x="4396718" y="3611143"/>
            <a:ext cx="17859094" cy="8270523"/>
            <a:chOff x="33329" y="24208"/>
            <a:chExt cx="17859092" cy="8270522"/>
          </a:xfrm>
        </p:grpSpPr>
        <p:grpSp>
          <p:nvGrpSpPr>
            <p:cNvPr id="219" name="Group 219"/>
            <p:cNvGrpSpPr/>
            <p:nvPr/>
          </p:nvGrpSpPr>
          <p:grpSpPr>
            <a:xfrm>
              <a:off x="33329" y="24209"/>
              <a:ext cx="17859094" cy="8270523"/>
              <a:chOff x="33329" y="24209"/>
              <a:chExt cx="17859093" cy="8270521"/>
            </a:xfrm>
          </p:grpSpPr>
          <p:pic>
            <p:nvPicPr>
              <p:cNvPr id="217" name="Bildschirmfoto 2015-05-16 um 12.34.1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57508" b="27672"/>
              <a:stretch>
                <a:fillRect/>
              </a:stretch>
            </p:blipFill>
            <p:spPr>
              <a:xfrm>
                <a:off x="33329" y="24302"/>
                <a:ext cx="10462638" cy="82704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8" name="Shape 218"/>
              <p:cNvSpPr/>
              <p:nvPr/>
            </p:nvSpPr>
            <p:spPr>
              <a:xfrm>
                <a:off x="5218480" y="24209"/>
                <a:ext cx="12673943" cy="8270479"/>
              </a:xfrm>
              <a:prstGeom prst="rect">
                <a:avLst/>
              </a:prstGeom>
              <a:gradFill flip="none" rotWithShape="1">
                <a:gsLst>
                  <a:gs pos="0">
                    <a:srgbClr val="FBFBFB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</a:p>
            </p:txBody>
          </p:sp>
        </p:grpSp>
        <p:sp>
          <p:nvSpPr>
            <p:cNvPr id="220" name="Shape 220"/>
            <p:cNvSpPr/>
            <p:nvPr/>
          </p:nvSpPr>
          <p:spPr>
            <a:xfrm>
              <a:off x="2762751" y="1017206"/>
              <a:ext cx="3041282" cy="1"/>
            </a:xfrm>
            <a:prstGeom prst="line">
              <a:avLst/>
            </a:prstGeom>
            <a:noFill/>
            <a:ln w="635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221" name="Shape 221"/>
            <p:cNvSpPr/>
            <p:nvPr/>
          </p:nvSpPr>
          <p:spPr>
            <a:xfrm>
              <a:off x="5881825" y="636293"/>
              <a:ext cx="10450045" cy="1569013"/>
            </a:xfrm>
            <a:prstGeom prst="rect">
              <a:avLst/>
            </a:prstGeom>
            <a:noFill/>
            <a:ln w="635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chemeClr val="accent6">
                      <a:satOff val="24555"/>
                      <a:lumOff val="22232"/>
                    </a:schemeClr>
                  </a:solidFill>
                </a:defRPr>
              </a:pPr>
              <a:r>
                <a:t>Chart sends event  to OMNIS : DataPoint: get Date</a:t>
              </a:r>
            </a:p>
            <a:p>
              <a:pPr>
                <a:defRPr sz="3200"/>
              </a:pPr>
              <a:r>
                <a:t>Call server to fetch the data</a:t>
              </a:r>
            </a:p>
            <a:p>
              <a:pPr>
                <a:defRPr sz="3200"/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5881825" y="5104076"/>
              <a:ext cx="10450045" cy="1591420"/>
            </a:xfrm>
            <a:prstGeom prst="rect">
              <a:avLst/>
            </a:prstGeom>
            <a:noFill/>
            <a:ln w="635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/>
              </a:lvl1pPr>
            </a:lstStyle>
            <a:p>
              <a:pPr/>
              <a:r>
                <a:t>async return from server delivering the results</a:t>
              </a:r>
            </a:p>
          </p:txBody>
        </p:sp>
        <p:sp>
          <p:nvSpPr>
            <p:cNvPr id="223" name="Shape 223"/>
            <p:cNvSpPr/>
            <p:nvPr/>
          </p:nvSpPr>
          <p:spPr>
            <a:xfrm flipH="1" flipV="1">
              <a:off x="2572288" y="1359874"/>
              <a:ext cx="3900143" cy="20466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224" name="Shape 224"/>
            <p:cNvSpPr/>
            <p:nvPr/>
          </p:nvSpPr>
          <p:spPr>
            <a:xfrm>
              <a:off x="3248709" y="1714926"/>
              <a:ext cx="2813856" cy="3447884"/>
            </a:xfrm>
            <a:prstGeom prst="line">
              <a:avLst/>
            </a:prstGeom>
            <a:noFill/>
            <a:ln w="635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1562659" y="7320395"/>
              <a:ext cx="4821238" cy="813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4" y="0"/>
                  </a:moveTo>
                  <a:lnTo>
                    <a:pt x="375" y="5974"/>
                  </a:lnTo>
                  <a:lnTo>
                    <a:pt x="284" y="5974"/>
                  </a:lnTo>
                  <a:cubicBezTo>
                    <a:pt x="127" y="5974"/>
                    <a:pt x="0" y="6729"/>
                    <a:pt x="0" y="7660"/>
                  </a:cubicBezTo>
                  <a:lnTo>
                    <a:pt x="0" y="19914"/>
                  </a:lnTo>
                  <a:cubicBezTo>
                    <a:pt x="0" y="20845"/>
                    <a:pt x="127" y="21600"/>
                    <a:pt x="284" y="21600"/>
                  </a:cubicBezTo>
                  <a:lnTo>
                    <a:pt x="21316" y="21600"/>
                  </a:lnTo>
                  <a:cubicBezTo>
                    <a:pt x="21473" y="21600"/>
                    <a:pt x="21600" y="20845"/>
                    <a:pt x="21600" y="19914"/>
                  </a:cubicBezTo>
                  <a:lnTo>
                    <a:pt x="21600" y="7660"/>
                  </a:lnTo>
                  <a:cubicBezTo>
                    <a:pt x="21600" y="6729"/>
                    <a:pt x="21473" y="5974"/>
                    <a:pt x="21316" y="5974"/>
                  </a:cubicBezTo>
                  <a:lnTo>
                    <a:pt x="1511" y="5974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chemeClr val="accent6">
                <a:satOff val="24555"/>
                <a:lumOff val="22232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Pink = Execute on Client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5886603" y="7320395"/>
              <a:ext cx="5561013" cy="813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9" y="0"/>
                  </a:moveTo>
                  <a:lnTo>
                    <a:pt x="325" y="5974"/>
                  </a:lnTo>
                  <a:lnTo>
                    <a:pt x="247" y="5974"/>
                  </a:lnTo>
                  <a:cubicBezTo>
                    <a:pt x="110" y="5974"/>
                    <a:pt x="0" y="6729"/>
                    <a:pt x="0" y="7660"/>
                  </a:cubicBezTo>
                  <a:lnTo>
                    <a:pt x="0" y="19914"/>
                  </a:lnTo>
                  <a:cubicBezTo>
                    <a:pt x="0" y="20845"/>
                    <a:pt x="110" y="21600"/>
                    <a:pt x="247" y="21600"/>
                  </a:cubicBezTo>
                  <a:lnTo>
                    <a:pt x="21353" y="21600"/>
                  </a:lnTo>
                  <a:cubicBezTo>
                    <a:pt x="21490" y="21600"/>
                    <a:pt x="21600" y="20845"/>
                    <a:pt x="21600" y="19914"/>
                  </a:cubicBezTo>
                  <a:lnTo>
                    <a:pt x="21600" y="7660"/>
                  </a:lnTo>
                  <a:cubicBezTo>
                    <a:pt x="21600" y="6729"/>
                    <a:pt x="21490" y="5974"/>
                    <a:pt x="21353" y="5974"/>
                  </a:cubicBezTo>
                  <a:lnTo>
                    <a:pt x="1310" y="5974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Black = Execute on Server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5666189" y="2362458"/>
              <a:ext cx="10821392" cy="2247207"/>
            </a:xfrm>
            <a:prstGeom prst="wedgeEllipseCallout">
              <a:avLst>
                <a:gd name="adj1" fmla="val -34215"/>
                <a:gd name="adj2" fmla="val -66137"/>
              </a:avLst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228" name="Shape 228"/>
            <p:cNvSpPr/>
            <p:nvPr/>
          </p:nvSpPr>
          <p:spPr>
            <a:xfrm>
              <a:off x="8483613" y="2997030"/>
              <a:ext cx="4912996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Only one Call !!!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Tips</a:t>
            </a:r>
          </a:p>
        </p:txBody>
      </p:sp>
      <p:sp>
        <p:nvSpPr>
          <p:cNvPr id="232" name="Shape 232"/>
          <p:cNvSpPr/>
          <p:nvPr>
            <p:ph type="body" idx="1"/>
          </p:nvPr>
        </p:nvSpPr>
        <p:spPr>
          <a:xfrm>
            <a:off x="452821" y="3008749"/>
            <a:ext cx="21005799" cy="9207501"/>
          </a:xfrm>
          <a:prstGeom prst="rect">
            <a:avLst/>
          </a:prstGeom>
        </p:spPr>
        <p:txBody>
          <a:bodyPr/>
          <a:lstStyle/>
          <a:p>
            <a:pPr marL="577850" indent="-577850" defTabSz="751205">
              <a:spcBef>
                <a:spcPts val="5300"/>
              </a:spcBef>
              <a:defRPr sz="4732"/>
            </a:pPr>
            <a:r>
              <a:t>Never copy </a:t>
            </a:r>
            <a:r>
              <a:rPr>
                <a:solidFill>
                  <a:schemeClr val="accent6">
                    <a:satOff val="24555"/>
                    <a:lumOff val="22232"/>
                  </a:schemeClr>
                </a:solidFill>
              </a:rPr>
              <a:t>$EOC </a:t>
            </a:r>
            <a:r>
              <a:t>-methods, Bug (?!)</a:t>
            </a:r>
          </a:p>
          <a:p>
            <a:pPr marL="577850" indent="-577850" defTabSz="751205">
              <a:spcBef>
                <a:spcPts val="5300"/>
              </a:spcBef>
              <a:defRPr sz="4732"/>
            </a:pPr>
            <a:r>
              <a:t>copy OMNIS Var’s in JS Var’s in „hybryd“ methods </a:t>
            </a:r>
          </a:p>
          <a:p>
            <a:pPr marL="577850" indent="-577850" defTabSz="751205">
              <a:spcBef>
                <a:spcPts val="5300"/>
              </a:spcBef>
              <a:defRPr sz="4732"/>
            </a:pPr>
            <a:r>
              <a:t>„JavaScript: content = </a:t>
            </a:r>
            <a: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Liste.lstData</a:t>
            </a:r>
            <a:r>
              <a:t>;“  VERY HANDY !</a:t>
            </a:r>
          </a:p>
          <a:p>
            <a:pPr marL="577850" indent="-577850" defTabSz="751205">
              <a:spcBef>
                <a:spcPts val="5300"/>
              </a:spcBef>
              <a:defRPr sz="4732"/>
            </a:pPr>
            <a:r>
              <a:t>use JSON objects in OMNIS &gt;= 6.1</a:t>
            </a:r>
          </a:p>
          <a:p>
            <a:pPr marL="577850" indent="-577850" defTabSz="751205">
              <a:spcBef>
                <a:spcPts val="5300"/>
              </a:spcBef>
              <a:defRPr sz="4732"/>
            </a:pPr>
            <a:r>
              <a:t>JAVASCRIPT- + OMNIScode have to be absolutely syntactical clean !!</a:t>
            </a:r>
          </a:p>
          <a:p>
            <a:pPr lvl="1" marL="1155700" indent="-577850" defTabSz="751205">
              <a:spcBef>
                <a:spcPts val="5300"/>
              </a:spcBef>
              <a:defRPr sz="4732"/>
            </a:pPr>
            <a:r>
              <a:t>don’f forget :  „;“ , END IF …..</a:t>
            </a:r>
          </a:p>
          <a:p>
            <a:pPr marL="577850" indent="-577850" defTabSz="751205">
              <a:spcBef>
                <a:spcPts val="5300"/>
              </a:spcBef>
              <a:defRPr sz="4732"/>
            </a:pPr>
            <a:r>
              <a:t>otherwise you are running in trouble getting strange JS errors</a:t>
            </a:r>
          </a:p>
        </p:txBody>
      </p:sp>
      <p:sp>
        <p:nvSpPr>
          <p:cNvPr id="233" name="Shape 2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230200" y="1024599"/>
            <a:ext cx="23114001" cy="2006601"/>
          </a:xfrm>
          <a:prstGeom prst="rect">
            <a:avLst/>
          </a:prstGeom>
        </p:spPr>
        <p:txBody>
          <a:bodyPr/>
          <a:lstStyle/>
          <a:p>
            <a:pPr/>
            <a:r>
              <a:t>HighCharts goes OMNIS</a:t>
            </a:r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-327766" y="3073126"/>
            <a:ext cx="23114001" cy="1587501"/>
          </a:xfrm>
          <a:prstGeom prst="rect">
            <a:avLst/>
          </a:prstGeom>
        </p:spPr>
        <p:txBody>
          <a:bodyPr/>
          <a:lstStyle/>
          <a:p>
            <a:pPr/>
            <a:r>
              <a:t>Integration of a JavaScript based Chart system in OMNIS WebClient</a:t>
            </a:r>
          </a:p>
        </p:txBody>
      </p:sp>
      <p:sp>
        <p:nvSpPr>
          <p:cNvPr id="165" name="Shape 165"/>
          <p:cNvSpPr/>
          <p:nvPr>
            <p:ph type="sldNum" sz="quarter" idx="2"/>
          </p:nvPr>
        </p:nvSpPr>
        <p:spPr>
          <a:xfrm>
            <a:off x="23740465" y="12865488"/>
            <a:ext cx="283770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6" name="Bildschirmfoto 2015-05-16 um 09.31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913" y="3942750"/>
            <a:ext cx="10234642" cy="827671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15268468" y="11501370"/>
            <a:ext cx="4954932" cy="5842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http://www.highcharts.com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Objectives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WEB + Mobile</a:t>
            </a:r>
          </a:p>
          <a:p>
            <a:pPr/>
            <a:r>
              <a:t>complex data-calculations in OMNIS !!</a:t>
            </a:r>
          </a:p>
          <a:p>
            <a:pPr/>
            <a:r>
              <a:t>TimeLine,(like stock graphs/ HighStock)</a:t>
            </a:r>
          </a:p>
          <a:p>
            <a:pPr/>
            <a:r>
              <a:t>Stacked Graphs</a:t>
            </a:r>
          </a:p>
          <a:p>
            <a:pPr/>
            <a:r>
              <a:t>target version OMNIS 6.0-x </a:t>
            </a:r>
          </a:p>
          <a:p>
            <a:pPr lvl="1"/>
            <a:r>
              <a:t>„handmade“ JSON Objects</a:t>
            </a:r>
          </a:p>
        </p:txBody>
      </p:sp>
      <p:sp>
        <p:nvSpPr>
          <p:cNvPr id="171" name="Shape 171"/>
          <p:cNvSpPr/>
          <p:nvPr>
            <p:ph type="sldNum" sz="quarter" idx="2"/>
          </p:nvPr>
        </p:nvSpPr>
        <p:spPr>
          <a:xfrm>
            <a:off x="23575365" y="12865488"/>
            <a:ext cx="283770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172" name="Chart 172"/>
          <p:cNvGraphicFramePr/>
          <p:nvPr/>
        </p:nvGraphicFramePr>
        <p:xfrm>
          <a:off x="15425934" y="3833072"/>
          <a:ext cx="7478239" cy="925507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737202" y="269703"/>
            <a:ext cx="23114001" cy="2006601"/>
          </a:xfrm>
          <a:prstGeom prst="rect">
            <a:avLst/>
          </a:prstGeom>
        </p:spPr>
        <p:txBody>
          <a:bodyPr/>
          <a:lstStyle/>
          <a:p>
            <a:pPr/>
            <a:r>
              <a:t>Great API</a:t>
            </a:r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bunch of examples and  JSFiddle </a:t>
            </a:r>
          </a:p>
        </p:txBody>
      </p:sp>
      <p:sp>
        <p:nvSpPr>
          <p:cNvPr id="176" name="Shape 176"/>
          <p:cNvSpPr/>
          <p:nvPr>
            <p:ph type="sldNum" sz="quarter" idx="2"/>
          </p:nvPr>
        </p:nvSpPr>
        <p:spPr>
          <a:xfrm>
            <a:off x="23740465" y="12865488"/>
            <a:ext cx="283770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79" name="Group 179"/>
          <p:cNvGrpSpPr/>
          <p:nvPr/>
        </p:nvGrpSpPr>
        <p:grpSpPr>
          <a:xfrm>
            <a:off x="5904269" y="2113809"/>
            <a:ext cx="11926507" cy="9182101"/>
            <a:chOff x="0" y="0"/>
            <a:chExt cx="11926505" cy="9182100"/>
          </a:xfrm>
        </p:grpSpPr>
        <p:pic>
          <p:nvPicPr>
            <p:cNvPr id="178" name="Bildschirmfoto 2015-05-16 um 09.35.45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1672506" cy="8851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7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926506" cy="91821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722524" y="-14751"/>
            <a:ext cx="23114001" cy="2006601"/>
          </a:xfrm>
          <a:prstGeom prst="rect">
            <a:avLst/>
          </a:prstGeom>
        </p:spPr>
        <p:txBody>
          <a:bodyPr/>
          <a:lstStyle/>
          <a:p>
            <a:pPr/>
            <a:r>
              <a:t>Example of WEB - GUI</a:t>
            </a:r>
          </a:p>
        </p:txBody>
      </p:sp>
      <p:sp>
        <p:nvSpPr>
          <p:cNvPr id="182" name="Shape 182"/>
          <p:cNvSpPr/>
          <p:nvPr>
            <p:ph type="sldNum" sz="quarter" idx="2"/>
          </p:nvPr>
        </p:nvSpPr>
        <p:spPr>
          <a:xfrm>
            <a:off x="23740465" y="12865488"/>
            <a:ext cx="283770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3" name="Bildschirmfoto 2015-05-16 um 09.38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5994" y="3156560"/>
            <a:ext cx="11118352" cy="6333735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6821691" y="3515478"/>
            <a:ext cx="2889627" cy="200379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Click</a:t>
            </a:r>
          </a:p>
        </p:txBody>
      </p:sp>
      <p:pic>
        <p:nvPicPr>
          <p:cNvPr id="185" name="Bildschirmfoto 2015-05-16 um 09.39.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7685" y="1941086"/>
            <a:ext cx="10168685" cy="876468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9940859" y="3776847"/>
            <a:ext cx="4188407" cy="2139221"/>
          </a:xfrm>
          <a:prstGeom prst="rightArrow">
            <a:avLst>
              <a:gd name="adj1" fmla="val 32000"/>
              <a:gd name="adj2" fmla="val 37995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Drilldown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Placing of Graph Objects</a:t>
            </a:r>
          </a:p>
        </p:txBody>
      </p:sp>
      <p:sp>
        <p:nvSpPr>
          <p:cNvPr id="189" name="Shape 189"/>
          <p:cNvSpPr/>
          <p:nvPr>
            <p:ph type="sldNum" sz="quarter" idx="2"/>
          </p:nvPr>
        </p:nvSpPr>
        <p:spPr>
          <a:xfrm>
            <a:off x="23511865" y="12865488"/>
            <a:ext cx="283770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0" name="Shape 190"/>
          <p:cNvSpPr/>
          <p:nvPr/>
        </p:nvSpPr>
        <p:spPr>
          <a:xfrm>
            <a:off x="3357986" y="3624245"/>
            <a:ext cx="10720868" cy="8448710"/>
          </a:xfrm>
          <a:prstGeom prst="roundRect">
            <a:avLst>
              <a:gd name="adj" fmla="val 6888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3200"/>
            </a:lvl1pPr>
          </a:lstStyle>
          <a:p>
            <a:pPr/>
            <a:r>
              <a:t>HTML- body</a:t>
            </a:r>
          </a:p>
        </p:txBody>
      </p:sp>
      <p:sp>
        <p:nvSpPr>
          <p:cNvPr id="191" name="Shape 191"/>
          <p:cNvSpPr/>
          <p:nvPr/>
        </p:nvSpPr>
        <p:spPr>
          <a:xfrm>
            <a:off x="4186435" y="4680016"/>
            <a:ext cx="9063970" cy="69903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omnisobject</a:t>
            </a:r>
          </a:p>
        </p:txBody>
      </p:sp>
      <p:sp>
        <p:nvSpPr>
          <p:cNvPr id="192" name="Shape 192"/>
          <p:cNvSpPr/>
          <p:nvPr/>
        </p:nvSpPr>
        <p:spPr>
          <a:xfrm>
            <a:off x="4884671" y="5395157"/>
            <a:ext cx="7450804" cy="5560095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GraphObject</a:t>
            </a:r>
          </a:p>
        </p:txBody>
      </p:sp>
      <p:graphicFrame>
        <p:nvGraphicFramePr>
          <p:cNvPr id="193" name="Chart 193"/>
          <p:cNvGraphicFramePr/>
          <p:nvPr/>
        </p:nvGraphicFramePr>
        <p:xfrm>
          <a:off x="5460453" y="6495026"/>
          <a:ext cx="6342484" cy="359139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198" name="Group 198"/>
          <p:cNvGrpSpPr/>
          <p:nvPr/>
        </p:nvGrpSpPr>
        <p:grpSpPr>
          <a:xfrm>
            <a:off x="11898405" y="5824344"/>
            <a:ext cx="12739380" cy="4932757"/>
            <a:chOff x="0" y="0"/>
            <a:chExt cx="12739378" cy="4932756"/>
          </a:xfrm>
        </p:grpSpPr>
        <p:pic>
          <p:nvPicPr>
            <p:cNvPr id="194" name="Bildschirmfoto 2015-05-16 um 11.21.20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2739379" cy="49327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7" name="Group 197"/>
            <p:cNvGrpSpPr/>
            <p:nvPr/>
          </p:nvGrpSpPr>
          <p:grpSpPr>
            <a:xfrm>
              <a:off x="1030797" y="2797790"/>
              <a:ext cx="9070500" cy="1589377"/>
              <a:chOff x="0" y="0"/>
              <a:chExt cx="9070499" cy="1589376"/>
            </a:xfrm>
          </p:grpSpPr>
          <p:sp>
            <p:nvSpPr>
              <p:cNvPr id="195" name="Shape 195"/>
              <p:cNvSpPr/>
              <p:nvPr/>
            </p:nvSpPr>
            <p:spPr>
              <a:xfrm>
                <a:off x="0" y="0"/>
                <a:ext cx="9070500" cy="1589377"/>
              </a:xfrm>
              <a:prstGeom prst="wedgeEllipseCallout">
                <a:avLst>
                  <a:gd name="adj1" fmla="val -49781"/>
                  <a:gd name="adj2" fmla="val 70000"/>
                </a:avLst>
              </a:prstGeom>
              <a:noFill/>
              <a:ln w="25400" cap="flat">
                <a:solidFill>
                  <a:schemeClr val="accent5"/>
                </a:solidFill>
                <a:prstDash val="solid"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832159" y="340632"/>
                <a:ext cx="7406246" cy="8800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  <a:r>
                  <a:t>$init : after OMNIS !!!! allen anderen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967025" y="580522"/>
            <a:ext cx="21005801" cy="2286001"/>
          </a:xfrm>
          <a:prstGeom prst="rect">
            <a:avLst/>
          </a:prstGeom>
        </p:spPr>
        <p:txBody>
          <a:bodyPr/>
          <a:lstStyle>
            <a:lvl1pPr defTabSz="800735">
              <a:defRPr sz="10864"/>
            </a:lvl1pPr>
          </a:lstStyle>
          <a:p>
            <a:pPr/>
            <a:r>
              <a:t>Omnis PlaceHolders / ScreenSize</a:t>
            </a:r>
          </a:p>
        </p:txBody>
      </p:sp>
      <p:sp>
        <p:nvSpPr>
          <p:cNvPr id="201" name="Shape 201"/>
          <p:cNvSpPr/>
          <p:nvPr>
            <p:ph type="sldNum" sz="quarter" idx="2"/>
          </p:nvPr>
        </p:nvSpPr>
        <p:spPr>
          <a:xfrm>
            <a:off x="23511865" y="12865488"/>
            <a:ext cx="283770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2" name="Bildschirmfoto 2015-05-16 um 11.30.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2609" y="3292408"/>
            <a:ext cx="17475201" cy="8788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2567847" y="9658548"/>
            <a:ext cx="3968421" cy="1951401"/>
          </a:xfrm>
          <a:prstGeom prst="roundRect">
            <a:avLst>
              <a:gd name="adj" fmla="val 15000"/>
            </a:avLst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Prepare Chart Options</a:t>
            </a:r>
          </a:p>
        </p:txBody>
      </p:sp>
      <p:sp>
        <p:nvSpPr>
          <p:cNvPr id="206" name="Shape 206"/>
          <p:cNvSpPr/>
          <p:nvPr>
            <p:ph type="sldNum" sz="quarter" idx="2"/>
          </p:nvPr>
        </p:nvSpPr>
        <p:spPr>
          <a:xfrm>
            <a:off x="23511865" y="12865488"/>
            <a:ext cx="283770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7" name="Bildschirmfoto 2015-05-16 um 11.50.30.png"/>
          <p:cNvPicPr>
            <a:picLocks noChangeAspect="1"/>
          </p:cNvPicPr>
          <p:nvPr/>
        </p:nvPicPr>
        <p:blipFill>
          <a:blip r:embed="rId2">
            <a:extLst/>
          </a:blip>
          <a:srcRect l="9932" t="49566" r="44595" b="4961"/>
          <a:stretch>
            <a:fillRect/>
          </a:stretch>
        </p:blipFill>
        <p:spPr>
          <a:xfrm>
            <a:off x="1730573" y="3559585"/>
            <a:ext cx="24384001" cy="7339119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12011058" y="4906373"/>
            <a:ext cx="966787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09" y="0"/>
                </a:moveTo>
                <a:cubicBezTo>
                  <a:pt x="631" y="0"/>
                  <a:pt x="567" y="484"/>
                  <a:pt x="567" y="1080"/>
                </a:cubicBezTo>
                <a:lnTo>
                  <a:pt x="567" y="8640"/>
                </a:lnTo>
                <a:lnTo>
                  <a:pt x="0" y="10800"/>
                </a:lnTo>
                <a:lnTo>
                  <a:pt x="567" y="12960"/>
                </a:lnTo>
                <a:lnTo>
                  <a:pt x="567" y="20520"/>
                </a:lnTo>
                <a:cubicBezTo>
                  <a:pt x="567" y="21116"/>
                  <a:pt x="631" y="21600"/>
                  <a:pt x="709" y="21600"/>
                </a:cubicBezTo>
                <a:lnTo>
                  <a:pt x="21458" y="21600"/>
                </a:lnTo>
                <a:cubicBezTo>
                  <a:pt x="21536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536" y="0"/>
                  <a:pt x="21458" y="0"/>
                </a:cubicBezTo>
                <a:lnTo>
                  <a:pt x="709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Better using OMNIS JSON - object  of 6.1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 row/list —&gt;  JSON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mit JSON - object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Workflow</a:t>
            </a:r>
          </a:p>
        </p:txBody>
      </p:sp>
      <p:sp>
        <p:nvSpPr>
          <p:cNvPr id="211" name="Shape 211"/>
          <p:cNvSpPr/>
          <p:nvPr>
            <p:ph type="body" sz="quarter" idx="1"/>
          </p:nvPr>
        </p:nvSpPr>
        <p:spPr>
          <a:xfrm>
            <a:off x="-80566" y="3815634"/>
            <a:ext cx="9495169" cy="4262388"/>
          </a:xfrm>
          <a:prstGeom prst="rect">
            <a:avLst/>
          </a:prstGeom>
        </p:spPr>
        <p:txBody>
          <a:bodyPr/>
          <a:lstStyle/>
          <a:p>
            <a:pPr lvl="1" marL="965200" indent="-482600" defTabSz="627379">
              <a:spcBef>
                <a:spcPts val="4400"/>
              </a:spcBef>
              <a:defRPr sz="3952"/>
            </a:pPr>
            <a:r>
              <a:t>set boundings forChart Objects</a:t>
            </a:r>
          </a:p>
          <a:p>
            <a:pPr lvl="1" marL="965200" indent="-482600" defTabSz="627379">
              <a:spcBef>
                <a:spcPts val="4400"/>
              </a:spcBef>
              <a:defRPr sz="3952"/>
            </a:pPr>
            <a:r>
              <a:t>prepare JSON’s for X and Y</a:t>
            </a:r>
          </a:p>
          <a:p>
            <a:pPr lvl="1" marL="965200" indent="-482600" defTabSz="627379">
              <a:spcBef>
                <a:spcPts val="4400"/>
              </a:spcBef>
              <a:defRPr sz="3952"/>
            </a:pPr>
            <a:r>
              <a:t>„feed“ Chart Object with data“</a:t>
            </a:r>
          </a:p>
          <a:p>
            <a:pPr lvl="1" marL="965200" indent="-482600" defTabSz="627379">
              <a:spcBef>
                <a:spcPts val="4400"/>
              </a:spcBef>
              <a:defRPr sz="3952"/>
            </a:pPr>
            <a:r>
              <a:t> start / show Chart Object</a:t>
            </a:r>
          </a:p>
        </p:txBody>
      </p:sp>
      <p:sp>
        <p:nvSpPr>
          <p:cNvPr id="212" name="Shape 212"/>
          <p:cNvSpPr/>
          <p:nvPr>
            <p:ph type="sldNum" sz="quarter" idx="2"/>
          </p:nvPr>
        </p:nvSpPr>
        <p:spPr>
          <a:xfrm>
            <a:off x="23575365" y="12865488"/>
            <a:ext cx="283770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3" name="Bildschirmfoto 2015-05-16 um 12.18.10.png"/>
          <p:cNvPicPr>
            <a:picLocks noChangeAspect="1"/>
          </p:cNvPicPr>
          <p:nvPr/>
        </p:nvPicPr>
        <p:blipFill>
          <a:blip r:embed="rId2">
            <a:extLst/>
          </a:blip>
          <a:srcRect l="22916" t="51267" r="26613" b="0"/>
          <a:stretch>
            <a:fillRect/>
          </a:stretch>
        </p:blipFill>
        <p:spPr>
          <a:xfrm>
            <a:off x="9060986" y="3075648"/>
            <a:ext cx="16103601" cy="6818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